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1" r:id="rId5"/>
    <p:sldId id="258" r:id="rId6"/>
    <p:sldId id="259" r:id="rId7"/>
    <p:sldId id="262" r:id="rId8"/>
    <p:sldId id="260" r:id="rId9"/>
    <p:sldId id="265" r:id="rId10"/>
    <p:sldId id="268" r:id="rId11"/>
    <p:sldId id="266" r:id="rId12"/>
    <p:sldId id="269" r:id="rId13"/>
    <p:sldId id="271" r:id="rId14"/>
    <p:sldId id="276" r:id="rId15"/>
    <p:sldId id="275" r:id="rId16"/>
    <p:sldId id="278" r:id="rId17"/>
    <p:sldId id="274" r:id="rId18"/>
    <p:sldId id="277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 snapToGrid="0" snapToObjects="1">
      <p:cViewPr>
        <p:scale>
          <a:sx n="66" d="100"/>
          <a:sy n="66" d="100"/>
        </p:scale>
        <p:origin x="-1080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8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8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6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8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7B60B-E1C7-7141-A5D2-C4885FF71D0D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0EF4E-0C16-8E45-A569-F4D7754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9375"/>
            <a:ext cx="7772400" cy="27238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Study of the Effects of Underlying Assumptions in the Reduction of Multi-Object Photometry of Transiting Exoplanets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M. Ryleigh Fitzpatrick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Advisor: Dr. Caitlin Griffith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Lunar and Planetary Laboratory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1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Multi Object Photometry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Screen Shot 2016-04-06 at 10.03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r="2958"/>
          <a:stretch>
            <a:fillRect/>
          </a:stretch>
        </p:blipFill>
        <p:spPr>
          <a:xfrm>
            <a:off x="207076" y="1205956"/>
            <a:ext cx="4488870" cy="470852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72906" y="1218798"/>
            <a:ext cx="4247538" cy="473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Shared atmospheric systematics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Reference star choice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Brightness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Angular distance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Stellar type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Stellar variability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076" y="5914481"/>
            <a:ext cx="448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Kuiper 1.55m/ Mont4k image of exoplanet XO-2N b star field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66645"/>
            <a:ext cx="8229600" cy="367556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Main Question: </a:t>
            </a:r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hat is the best way to select and treat the reference stars? 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9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Multi Object Photometry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72906" y="1218798"/>
            <a:ext cx="4247538" cy="4977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Complete a full reduction with every possible combination of 1,2,or 3 of the possible reference stars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Reduction results in light curve of transit for which a model is fit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076" y="5914481"/>
            <a:ext cx="4488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Kuiper 1.55m/ Mont4k image of exoplanet XO-2N b star field with possible reference stars shown.</a:t>
            </a:r>
            <a:endParaRPr lang="en-US" dirty="0"/>
          </a:p>
        </p:txBody>
      </p:sp>
      <p:pic>
        <p:nvPicPr>
          <p:cNvPr id="4" name="Content Placeholder 3" descr="XO2b_fiel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r="5078"/>
          <a:stretch>
            <a:fillRect/>
          </a:stretch>
        </p:blipFill>
        <p:spPr>
          <a:xfrm>
            <a:off x="111517" y="1084090"/>
            <a:ext cx="4447783" cy="4907365"/>
          </a:xfrm>
        </p:spPr>
      </p:pic>
    </p:spTree>
    <p:extLst>
      <p:ext uri="{BB962C8B-B14F-4D97-AF65-F5344CB8AC3E}">
        <p14:creationId xmlns:p14="http://schemas.microsoft.com/office/powerpoint/2010/main" val="27062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264"/>
            <a:ext cx="8229600" cy="95696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Data Reductions and Results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245" y="6526211"/>
            <a:ext cx="384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Reductions completed using </a:t>
            </a:r>
            <a:r>
              <a:rPr lang="en-US" dirty="0" err="1" smtClean="0"/>
              <a:t>ExoDRPL</a:t>
            </a:r>
            <a:endParaRPr lang="en-US" dirty="0"/>
          </a:p>
        </p:txBody>
      </p:sp>
      <p:pic>
        <p:nvPicPr>
          <p:cNvPr id="9" name="Content Placeholder 8" descr="Screen Shot 2016-04-06 at 10.35.4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r="530" b="15595"/>
          <a:stretch/>
        </p:blipFill>
        <p:spPr>
          <a:xfrm>
            <a:off x="4844012" y="865968"/>
            <a:ext cx="3689577" cy="2777376"/>
          </a:xfrm>
        </p:spPr>
      </p:pic>
      <p:pic>
        <p:nvPicPr>
          <p:cNvPr id="10" name="Picture 9" descr="Screen Shot 2016-04-06 at 10.35.2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5"/>
          <a:stretch/>
        </p:blipFill>
        <p:spPr>
          <a:xfrm>
            <a:off x="380238" y="846725"/>
            <a:ext cx="3756447" cy="2837922"/>
          </a:xfrm>
          <a:prstGeom prst="rect">
            <a:avLst/>
          </a:prstGeom>
        </p:spPr>
      </p:pic>
      <p:pic>
        <p:nvPicPr>
          <p:cNvPr id="12" name="Picture 11" descr="Screen Shot 2016-04-06 at 10.35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7"/>
          <a:stretch/>
        </p:blipFill>
        <p:spPr>
          <a:xfrm>
            <a:off x="380238" y="3768961"/>
            <a:ext cx="3751880" cy="2818678"/>
          </a:xfrm>
          <a:prstGeom prst="rect">
            <a:avLst/>
          </a:prstGeom>
        </p:spPr>
      </p:pic>
      <p:pic>
        <p:nvPicPr>
          <p:cNvPr id="13" name="Picture 12" descr="Screen Shot 2016-04-06 at 10.36.11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6"/>
          <a:stretch/>
        </p:blipFill>
        <p:spPr>
          <a:xfrm>
            <a:off x="4844011" y="3768961"/>
            <a:ext cx="3689577" cy="27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4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New Variable Star?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0884" y="1218798"/>
            <a:ext cx="3540233" cy="4730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It is interesting to note that in all cases where reference star 3 has been used in the reduction, a sinusoidal effect in the light curve is produced that drowns out the signal of the transit entirely, possibly indicating a short timescale variation for reference star 3.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6-04-06 at 10.3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37" y="1295774"/>
            <a:ext cx="4908243" cy="43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2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2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0885" y="1064846"/>
            <a:ext cx="8789559" cy="5639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For XO-2b, </a:t>
            </a:r>
            <a:r>
              <a:rPr lang="en-US" dirty="0" smtClean="0">
                <a:solidFill>
                  <a:srgbClr val="FFFFFF"/>
                </a:solidFill>
              </a:rPr>
              <a:t>the companion XO-2S appears to be the best choice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No significant improvement to the scatter or fit of the lightcurve when including other reference stars as well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Not unexpected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Variability of XO-2N and XO-2S complicate the situation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May eliminate XO-2S as a possible reference star choice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Cause discrepancies in calculated parameters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Interfere with ability to combine multiple nights of data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Preliminarily, trends seem to indicate that brighter reference star choices, with magnitudes similar to that of XO-2N produce the least scatter and best fit model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Can not yet comment on the effect of spectral type of the reference star or the out-of-transit assumptions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We h</a:t>
            </a:r>
            <a:r>
              <a:rPr lang="en-US" dirty="0" smtClean="0">
                <a:solidFill>
                  <a:srgbClr val="FFFFFF"/>
                </a:solidFill>
              </a:rPr>
              <a:t>ope to do so in the future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6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Looking Forward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0885" y="1218798"/>
            <a:ext cx="8789559" cy="5401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e aim to calculate and analyze light curves for all permutations of reference stars and various choices during reduction for multiple exoplanets and many nights of data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We will attempt to quantify the effect of various choices during the reduction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treatment of atmospheric effects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Reference star choice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out-of-transit assumptions (e.g. linear, quadratic or exponential)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We aim to identify the best combination of reference stars in various fields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Create consistent reductions over many nights of data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0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References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8798"/>
            <a:ext cx="8563244" cy="4730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>
                <a:solidFill>
                  <a:srgbClr val="FFFFFF"/>
                </a:solidFill>
              </a:rPr>
              <a:t>Claret</a:t>
            </a:r>
            <a:r>
              <a:rPr lang="nl-NL" dirty="0" smtClean="0">
                <a:solidFill>
                  <a:srgbClr val="FFFFFF"/>
                </a:solidFill>
              </a:rPr>
              <a:t>, A., &amp; Bloemen, S., 2011, AAP, 529, A75</a:t>
            </a:r>
          </a:p>
          <a:p>
            <a:r>
              <a:rPr lang="cs-CZ" dirty="0" err="1" smtClean="0">
                <a:solidFill>
                  <a:srgbClr val="FFFFFF"/>
                </a:solidFill>
              </a:rPr>
              <a:t>Crouzet</a:t>
            </a:r>
            <a:r>
              <a:rPr lang="cs-CZ" dirty="0" smtClean="0">
                <a:solidFill>
                  <a:srgbClr val="FFFFFF"/>
                </a:solidFill>
              </a:rPr>
              <a:t>, N. Et al. 2012, </a:t>
            </a:r>
            <a:r>
              <a:rPr lang="cs-CZ" dirty="0" err="1" smtClean="0">
                <a:solidFill>
                  <a:srgbClr val="FFFFFF"/>
                </a:solidFill>
              </a:rPr>
              <a:t>ApJ</a:t>
            </a:r>
            <a:r>
              <a:rPr lang="cs-CZ" dirty="0" smtClean="0">
                <a:solidFill>
                  <a:srgbClr val="FFFFFF"/>
                </a:solidFill>
              </a:rPr>
              <a:t>, 761, 7</a:t>
            </a:r>
          </a:p>
          <a:p>
            <a:r>
              <a:rPr lang="cs-CZ" dirty="0" err="1" smtClean="0">
                <a:solidFill>
                  <a:srgbClr val="FFFFFF"/>
                </a:solidFill>
              </a:rPr>
              <a:t>Damasso</a:t>
            </a:r>
            <a:r>
              <a:rPr lang="cs-CZ" dirty="0" smtClean="0">
                <a:solidFill>
                  <a:srgbClr val="FFFFFF"/>
                </a:solidFill>
              </a:rPr>
              <a:t> et al. 2015, A&amp;A, 575, A111</a:t>
            </a:r>
            <a:endParaRPr lang="nl-NL" dirty="0" smtClean="0">
              <a:solidFill>
                <a:srgbClr val="FFFFFF"/>
              </a:solidFill>
            </a:endParaRPr>
          </a:p>
          <a:p>
            <a:r>
              <a:rPr lang="nl-NL" dirty="0" smtClean="0">
                <a:solidFill>
                  <a:srgbClr val="FFFFFF"/>
                </a:solidFill>
              </a:rPr>
              <a:t>Ford, E.B., 2005. </a:t>
            </a:r>
            <a:r>
              <a:rPr lang="nl-NL" dirty="0" err="1" smtClean="0">
                <a:solidFill>
                  <a:srgbClr val="FFFFFF"/>
                </a:solidFill>
              </a:rPr>
              <a:t>ApJ</a:t>
            </a:r>
            <a:r>
              <a:rPr lang="nl-NL" dirty="0" smtClean="0">
                <a:solidFill>
                  <a:srgbClr val="FFFFFF"/>
                </a:solidFill>
              </a:rPr>
              <a:t>, 129, 1706</a:t>
            </a:r>
          </a:p>
          <a:p>
            <a:r>
              <a:rPr lang="nl-NL" dirty="0" smtClean="0">
                <a:solidFill>
                  <a:srgbClr val="FFFFFF"/>
                </a:solidFill>
              </a:rPr>
              <a:t>Ford, E.B., 2006. </a:t>
            </a:r>
            <a:r>
              <a:rPr lang="nl-NL" dirty="0" err="1" smtClean="0">
                <a:solidFill>
                  <a:srgbClr val="FFFFFF"/>
                </a:solidFill>
              </a:rPr>
              <a:t>ApJ</a:t>
            </a:r>
            <a:r>
              <a:rPr lang="nl-NL" dirty="0" smtClean="0">
                <a:solidFill>
                  <a:srgbClr val="FFFFFF"/>
                </a:solidFill>
              </a:rPr>
              <a:t> 642,505</a:t>
            </a:r>
          </a:p>
          <a:p>
            <a:r>
              <a:rPr lang="fi-FI" dirty="0" err="1" smtClean="0">
                <a:solidFill>
                  <a:srgbClr val="FFFFFF"/>
                </a:solidFill>
              </a:rPr>
              <a:t>Gelman</a:t>
            </a:r>
            <a:r>
              <a:rPr lang="fi-FI" dirty="0" smtClean="0">
                <a:solidFill>
                  <a:srgbClr val="FFFFFF"/>
                </a:solidFill>
              </a:rPr>
              <a:t>, A., &amp; Rubin, D. B. 1992, </a:t>
            </a:r>
            <a:r>
              <a:rPr lang="fi-FI" dirty="0" err="1" smtClean="0">
                <a:solidFill>
                  <a:srgbClr val="FFFFFF"/>
                </a:solidFill>
              </a:rPr>
              <a:t>StaSc</a:t>
            </a:r>
            <a:r>
              <a:rPr lang="fi-FI" dirty="0" smtClean="0">
                <a:solidFill>
                  <a:srgbClr val="FFFFFF"/>
                </a:solidFill>
              </a:rPr>
              <a:t>, 7, 457</a:t>
            </a:r>
            <a:endParaRPr lang="nl-NL" dirty="0" smtClean="0">
              <a:solidFill>
                <a:srgbClr val="FFFFFF"/>
              </a:solidFill>
            </a:endParaRPr>
          </a:p>
          <a:p>
            <a:r>
              <a:rPr lang="nl-NL" dirty="0" smtClean="0">
                <a:solidFill>
                  <a:srgbClr val="FFFFFF"/>
                </a:solidFill>
              </a:rPr>
              <a:t>Mandel, K., &amp; </a:t>
            </a:r>
            <a:r>
              <a:rPr lang="nl-NL" dirty="0" err="1" smtClean="0">
                <a:solidFill>
                  <a:srgbClr val="FFFFFF"/>
                </a:solidFill>
              </a:rPr>
              <a:t>Agol</a:t>
            </a:r>
            <a:r>
              <a:rPr lang="nl-NL" dirty="0" smtClean="0">
                <a:solidFill>
                  <a:srgbClr val="FFFFFF"/>
                </a:solidFill>
              </a:rPr>
              <a:t>, E. 2002, </a:t>
            </a:r>
            <a:r>
              <a:rPr lang="nl-NL" dirty="0" err="1" smtClean="0">
                <a:solidFill>
                  <a:srgbClr val="FFFFFF"/>
                </a:solidFill>
              </a:rPr>
              <a:t>ApJ</a:t>
            </a:r>
            <a:r>
              <a:rPr lang="nl-NL" dirty="0" smtClean="0">
                <a:solidFill>
                  <a:srgbClr val="FFFFFF"/>
                </a:solidFill>
              </a:rPr>
              <a:t> 642,505</a:t>
            </a:r>
          </a:p>
          <a:p>
            <a:r>
              <a:rPr lang="nl-NL" dirty="0" smtClean="0">
                <a:solidFill>
                  <a:srgbClr val="FFFFFF"/>
                </a:solidFill>
              </a:rPr>
              <a:t>Pearson, K. et al. 2014, </a:t>
            </a:r>
            <a:r>
              <a:rPr lang="nl-NL" dirty="0" err="1" smtClean="0">
                <a:solidFill>
                  <a:srgbClr val="FFFFFF"/>
                </a:solidFill>
              </a:rPr>
              <a:t>NewAstronomy</a:t>
            </a:r>
            <a:r>
              <a:rPr lang="nl-NL" dirty="0" smtClean="0">
                <a:solidFill>
                  <a:srgbClr val="FFFFFF"/>
                </a:solidFill>
              </a:rPr>
              <a:t>, 27, 102. </a:t>
            </a:r>
          </a:p>
          <a:p>
            <a:r>
              <a:rPr lang="nl-NL" dirty="0" smtClean="0">
                <a:solidFill>
                  <a:srgbClr val="FFFFFF"/>
                </a:solidFill>
              </a:rPr>
              <a:t>Press, W. H. et al., 1992 </a:t>
            </a:r>
            <a:r>
              <a:rPr lang="nl-NL" dirty="0" err="1" smtClean="0">
                <a:solidFill>
                  <a:srgbClr val="FFFFFF"/>
                </a:solidFill>
              </a:rPr>
              <a:t>Numerical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 err="1" smtClean="0">
                <a:solidFill>
                  <a:srgbClr val="FFFFFF"/>
                </a:solidFill>
              </a:rPr>
              <a:t>Recipes</a:t>
            </a:r>
            <a:r>
              <a:rPr lang="nl-NL" dirty="0" smtClean="0">
                <a:solidFill>
                  <a:srgbClr val="FFFFFF"/>
                </a:solidFill>
              </a:rPr>
              <a:t> in C. The Art of </a:t>
            </a:r>
            <a:r>
              <a:rPr lang="nl-NL" dirty="0" err="1" smtClean="0">
                <a:solidFill>
                  <a:srgbClr val="FFFFFF"/>
                </a:solidFill>
              </a:rPr>
              <a:t>Scientific</a:t>
            </a:r>
            <a:r>
              <a:rPr lang="nl-NL" dirty="0" smtClean="0">
                <a:solidFill>
                  <a:srgbClr val="FFFFFF"/>
                </a:solidFill>
              </a:rPr>
              <a:t> Computing, 2nd </a:t>
            </a:r>
            <a:r>
              <a:rPr lang="nl-NL" dirty="0" err="1" smtClean="0">
                <a:solidFill>
                  <a:srgbClr val="FFFFFF"/>
                </a:solidFill>
              </a:rPr>
              <a:t>edn</a:t>
            </a:r>
            <a:r>
              <a:rPr lang="nl-NL" dirty="0" smtClean="0">
                <a:solidFill>
                  <a:srgbClr val="FFFFFF"/>
                </a:solidFill>
              </a:rPr>
              <a:t>. Cambridge </a:t>
            </a:r>
            <a:r>
              <a:rPr lang="nl-NL" dirty="0" err="1" smtClean="0">
                <a:solidFill>
                  <a:srgbClr val="FFFFFF"/>
                </a:solidFill>
              </a:rPr>
              <a:t>Univ</a:t>
            </a:r>
            <a:r>
              <a:rPr lang="nl-NL" dirty="0" smtClean="0">
                <a:solidFill>
                  <a:srgbClr val="FFFFFF"/>
                </a:solidFill>
              </a:rPr>
              <a:t>. Press, </a:t>
            </a:r>
            <a:br>
              <a:rPr lang="nl-NL" dirty="0" smtClean="0">
                <a:solidFill>
                  <a:srgbClr val="FFFFFF"/>
                </a:solidFill>
              </a:rPr>
            </a:br>
            <a:r>
              <a:rPr lang="nl-NL" dirty="0" smtClean="0">
                <a:solidFill>
                  <a:srgbClr val="FFFFFF"/>
                </a:solidFill>
              </a:rPr>
              <a:t>    Cambridge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Turner et al. 2014, in preparation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Zellem</a:t>
            </a:r>
            <a:r>
              <a:rPr lang="en-US" dirty="0" smtClean="0">
                <a:solidFill>
                  <a:srgbClr val="FFFFFF"/>
                </a:solidFill>
              </a:rPr>
              <a:t>, R., et all. 2015, </a:t>
            </a:r>
            <a:r>
              <a:rPr lang="en-US" dirty="0" err="1" smtClean="0">
                <a:solidFill>
                  <a:srgbClr val="FFFFFF"/>
                </a:solidFill>
              </a:rPr>
              <a:t>ApJ</a:t>
            </a:r>
            <a:r>
              <a:rPr lang="en-US" dirty="0" smtClean="0">
                <a:solidFill>
                  <a:srgbClr val="FFFFFF"/>
                </a:solidFill>
              </a:rPr>
              <a:t>, 11, 11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6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5" y="159176"/>
            <a:ext cx="8789559" cy="9569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Specific Data Reduction Techniques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0885" y="1308577"/>
            <a:ext cx="8789559" cy="4907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In house automated reduction pipeline </a:t>
            </a:r>
            <a:r>
              <a:rPr lang="en-US" dirty="0" err="1" smtClean="0">
                <a:solidFill>
                  <a:srgbClr val="FFFFFF"/>
                </a:solidFill>
              </a:rPr>
              <a:t>ExoDRPL</a:t>
            </a:r>
            <a:r>
              <a:rPr lang="en-US" dirty="0" smtClean="0">
                <a:solidFill>
                  <a:srgbClr val="FFFFFF"/>
                </a:solidFill>
              </a:rPr>
              <a:t> created by Kyle Pearson (Pearson et al. 2013)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Used to complete the reduction for each set of reference stars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Generates series of IRAF scripts to calibrate using standard bias and </a:t>
            </a:r>
            <a:r>
              <a:rPr lang="en-US" dirty="0" err="1" smtClean="0">
                <a:solidFill>
                  <a:srgbClr val="FFFFFF"/>
                </a:solidFill>
              </a:rPr>
              <a:t>flatfield</a:t>
            </a:r>
            <a:r>
              <a:rPr lang="en-US" dirty="0" smtClean="0">
                <a:solidFill>
                  <a:srgbClr val="FFFFFF"/>
                </a:solidFill>
              </a:rPr>
              <a:t> reduction and perform aperture photometry using PHOT in IRAF DAOPHOT package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Measures the flux from the target and reference stars at 100 different </a:t>
            </a:r>
            <a:r>
              <a:rPr lang="en-US" dirty="0" err="1" smtClean="0">
                <a:solidFill>
                  <a:srgbClr val="FFFFFF"/>
                </a:solidFill>
              </a:rPr>
              <a:t>aperature</a:t>
            </a:r>
            <a:r>
              <a:rPr lang="en-US" dirty="0" smtClean="0">
                <a:solidFill>
                  <a:srgbClr val="FFFFFF"/>
                </a:solidFill>
              </a:rPr>
              <a:t> radii (from 6 to 16 pixels with steps of 0.1) and choses the ideal </a:t>
            </a:r>
            <a:r>
              <a:rPr lang="en-US" dirty="0" err="1" smtClean="0">
                <a:solidFill>
                  <a:srgbClr val="FFFFFF"/>
                </a:solidFill>
              </a:rPr>
              <a:t>aperature</a:t>
            </a:r>
            <a:r>
              <a:rPr lang="en-US" dirty="0" smtClean="0">
                <a:solidFill>
                  <a:srgbClr val="FFFFFF"/>
                </a:solidFill>
              </a:rPr>
              <a:t> by minimizing the out-of-transit scatter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The time varying flux of the reference stars is divided from that of the host star to eliminate major systematics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 model is fit to the lightcurve using a Mandel &amp; </a:t>
            </a:r>
            <a:r>
              <a:rPr lang="en-US" dirty="0" err="1" smtClean="0">
                <a:solidFill>
                  <a:srgbClr val="FFFFFF"/>
                </a:solidFill>
              </a:rPr>
              <a:t>Agol</a:t>
            </a:r>
            <a:r>
              <a:rPr lang="en-US" dirty="0" smtClean="0">
                <a:solidFill>
                  <a:srgbClr val="FFFFFF"/>
                </a:solidFill>
              </a:rPr>
              <a:t> (2002) style fitting routine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The planetary radius and mid-transit time are left as free </a:t>
            </a:r>
            <a:r>
              <a:rPr lang="en-US" dirty="0" err="1" smtClean="0">
                <a:solidFill>
                  <a:srgbClr val="FFFFFF"/>
                </a:solidFill>
              </a:rPr>
              <a:t>paramaters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 </a:t>
            </a:r>
            <a:r>
              <a:rPr lang="en-US" dirty="0" err="1" smtClean="0">
                <a:solidFill>
                  <a:srgbClr val="FFFFFF"/>
                </a:solidFill>
              </a:rPr>
              <a:t>Levenberg-Mardquart</a:t>
            </a:r>
            <a:r>
              <a:rPr lang="en-US" dirty="0" smtClean="0">
                <a:solidFill>
                  <a:srgbClr val="FFFFFF"/>
                </a:solidFill>
              </a:rPr>
              <a:t> non-linear least squares algorithm </a:t>
            </a:r>
            <a:r>
              <a:rPr lang="en-US" dirty="0" smtClean="0">
                <a:solidFill>
                  <a:srgbClr val="FFFFFF"/>
                </a:solidFill>
              </a:rPr>
              <a:t>algorithm (Press et al. 1992; </a:t>
            </a:r>
            <a:r>
              <a:rPr lang="en-US" dirty="0" err="1" smtClean="0">
                <a:solidFill>
                  <a:srgbClr val="FFFFFF"/>
                </a:solidFill>
              </a:rPr>
              <a:t>Mardquardt</a:t>
            </a:r>
            <a:r>
              <a:rPr lang="en-US" dirty="0" smtClean="0">
                <a:solidFill>
                  <a:srgbClr val="FFFFFF"/>
                </a:solidFill>
              </a:rPr>
              <a:t> 2009) and a Markov Chain Monte Carlo (MCMC) algorithm (Ford 2005) are utilized to create a final fit and </a:t>
            </a:r>
            <a:r>
              <a:rPr lang="en-US" dirty="0" err="1" smtClean="0">
                <a:solidFill>
                  <a:srgbClr val="FFFFFF"/>
                </a:solidFill>
              </a:rPr>
              <a:t>paramaters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To de-trend the atmospheric extinction, we use a joint-simultaneous fit of the model lightcurve and a polynomial for which the order is determined by minimizing the Bayesian Information Criterion for each model fit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The transit is modeled using an MCMC with 10 chains and 200,000 links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 err="1" smtClean="0">
                <a:solidFill>
                  <a:srgbClr val="FFFFFF"/>
                </a:solidFill>
              </a:rPr>
              <a:t>Gelmin</a:t>
            </a:r>
            <a:r>
              <a:rPr lang="en-US" dirty="0" smtClean="0">
                <a:solidFill>
                  <a:srgbClr val="FFFFFF"/>
                </a:solidFill>
              </a:rPr>
              <a:t> Rubin </a:t>
            </a:r>
            <a:r>
              <a:rPr lang="en-US" dirty="0" smtClean="0">
                <a:solidFill>
                  <a:srgbClr val="FFFFFF"/>
                </a:solidFill>
              </a:rPr>
              <a:t>statistic (</a:t>
            </a:r>
            <a:r>
              <a:rPr lang="en-US" dirty="0" err="1" smtClean="0">
                <a:solidFill>
                  <a:srgbClr val="FFFFFF"/>
                </a:solidFill>
              </a:rPr>
              <a:t>Gelmin</a:t>
            </a:r>
            <a:r>
              <a:rPr lang="en-US" dirty="0" smtClean="0">
                <a:solidFill>
                  <a:srgbClr val="FFFFFF"/>
                </a:solidFill>
              </a:rPr>
              <a:t> and Rubin 1992) is used to ensure chain convergence, as outlined in Ford 2006.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The LM and MCMC solutions are checked for consistency for each model, but the MCMC uncertainties are quoted as they are more conservative.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2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264"/>
            <a:ext cx="8229600" cy="95696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Data Reductions and Results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245" y="6468479"/>
            <a:ext cx="384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Reductions completed using </a:t>
            </a:r>
            <a:r>
              <a:rPr lang="en-US" dirty="0" err="1" smtClean="0">
                <a:solidFill>
                  <a:srgbClr val="FFFFFF"/>
                </a:solidFill>
              </a:rPr>
              <a:t>ExoDRPL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Content Placeholder 8" descr="Screen Shot 2016-04-06 at 10.35.4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r="530"/>
          <a:stretch/>
        </p:blipFill>
        <p:spPr>
          <a:xfrm>
            <a:off x="4612995" y="923699"/>
            <a:ext cx="4345916" cy="3875869"/>
          </a:xfrm>
        </p:spPr>
      </p:pic>
      <p:pic>
        <p:nvPicPr>
          <p:cNvPr id="10" name="Picture 9" descr="Screen Shot 2016-04-06 at 10.35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3" y="923700"/>
            <a:ext cx="4330281" cy="38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2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18"/>
            <a:ext cx="8229600" cy="788998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Background: Exoplanets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" y="954441"/>
            <a:ext cx="8966026" cy="5903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3440" y="954441"/>
            <a:ext cx="5776690" cy="40681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40" y="910616"/>
            <a:ext cx="6156727" cy="4516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2753" y="6523639"/>
            <a:ext cx="361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Charts generated by </a:t>
            </a:r>
            <a:r>
              <a:rPr lang="en-US" dirty="0" err="1" smtClean="0"/>
              <a:t>Exoplanets.org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0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264"/>
            <a:ext cx="8229600" cy="95696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Data Reductions and Results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245" y="6468479"/>
            <a:ext cx="384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Reductions completed using </a:t>
            </a:r>
            <a:r>
              <a:rPr lang="en-US" dirty="0" err="1" smtClean="0">
                <a:solidFill>
                  <a:srgbClr val="FFFFFF"/>
                </a:solidFill>
              </a:rPr>
              <a:t>ExoDRPL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 Shot 2016-04-06 at 10.3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15" y="867685"/>
            <a:ext cx="4414746" cy="3931883"/>
          </a:xfrm>
          <a:prstGeom prst="rect">
            <a:avLst/>
          </a:prstGeom>
        </p:spPr>
      </p:pic>
      <p:pic>
        <p:nvPicPr>
          <p:cNvPr id="11" name="Picture 10" descr="Screen Shot 2016-04-06 at 10.35.5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26"/>
          <a:stretch/>
        </p:blipFill>
        <p:spPr>
          <a:xfrm>
            <a:off x="245557" y="843904"/>
            <a:ext cx="4395931" cy="39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Transit Technique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16" y="1684915"/>
            <a:ext cx="3561695" cy="477446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Measures dimming of star light as planet passes in front of the star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Provides relative radius of the planet to the star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5" descr="Transit_de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11" y="1924374"/>
            <a:ext cx="5180328" cy="323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1401" y="6459381"/>
            <a:ext cx="226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 credit: ESA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7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3257356"/>
            <a:ext cx="3988193" cy="30972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93" y="3257356"/>
            <a:ext cx="4256087" cy="3097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>
            <a:spLocks noChangeAspect="1"/>
          </p:cNvSpPr>
          <p:nvPr/>
        </p:nvSpPr>
        <p:spPr>
          <a:xfrm>
            <a:off x="1239752" y="3789542"/>
            <a:ext cx="1660696" cy="1660696"/>
          </a:xfrm>
          <a:prstGeom prst="ellipse">
            <a:avLst/>
          </a:prstGeom>
          <a:solidFill>
            <a:srgbClr val="EEB909"/>
          </a:solidFill>
          <a:ln>
            <a:solidFill>
              <a:srgbClr val="EEB909"/>
            </a:solidFill>
          </a:ln>
          <a:effectLst>
            <a:glow rad="266700">
              <a:srgbClr val="FFFF00">
                <a:alpha val="47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804631" y="4301545"/>
            <a:ext cx="244910" cy="244910"/>
          </a:xfrm>
          <a:prstGeom prst="ellipse">
            <a:avLst/>
          </a:prstGeom>
          <a:solidFill>
            <a:srgbClr val="FF6600"/>
          </a:solidFill>
          <a:ln>
            <a:solidFill>
              <a:srgbClr val="C04D00"/>
            </a:solidFill>
          </a:ln>
          <a:effectLst>
            <a:glow rad="228600">
              <a:srgbClr val="FF6600">
                <a:alpha val="47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hord 12"/>
          <p:cNvSpPr/>
          <p:nvPr/>
        </p:nvSpPr>
        <p:spPr>
          <a:xfrm rot="5400000">
            <a:off x="1236852" y="3779308"/>
            <a:ext cx="1663700" cy="1660525"/>
          </a:xfrm>
          <a:prstGeom prst="chord">
            <a:avLst>
              <a:gd name="adj1" fmla="val 5455691"/>
              <a:gd name="adj2" fmla="val 16200000"/>
            </a:avLst>
          </a:prstGeom>
          <a:solidFill>
            <a:srgbClr val="EEB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Transit Technique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3956" y="1229591"/>
            <a:ext cx="8446764" cy="18160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Transit data can be used to study exoplanet atmospheres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Atmospheric structure and composition can be explored through observations at various wavelengths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2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939E-6 0.00278 C 0.00017 0.02711 -0.13966 0.08968 -0.20462 0.09038 C -0.26959 0.09107 -0.38944 0.03198 -0.38961 0.00764 C -0.38979 -0.01669 -0.27098 -0.05377 -0.20584 -0.05516 C -0.1407 -0.05655 -0.00018 -0.02156 2.28939E-6 0.00278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89" y="1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457" y="1"/>
            <a:ext cx="102124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5023" y="11106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Hot Jupiter Exoplanets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7" y="1287323"/>
            <a:ext cx="5959931" cy="463975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Jupiter like in mass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High surface temperatures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close orbit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0.015 to 0.5 AU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Similar in atmospheric composition to Jupiter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Hydrogen and Helium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0274" y="6488668"/>
            <a:ext cx="4313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Image: Haven </a:t>
            </a:r>
            <a:r>
              <a:rPr lang="en-US" dirty="0" err="1" smtClean="0">
                <a:solidFill>
                  <a:srgbClr val="FFFFFF"/>
                </a:solidFill>
              </a:rPr>
              <a:t>Giguere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Nikku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Madhusudhan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8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Rayleigh Scattering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16" y="1171858"/>
            <a:ext cx="8617771" cy="47309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 and B band observations can reveal the Rayleigh scattering slope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Rayleigh scattering in the atmosphere of hot Jupiter exoplanets can help break degeneracies in 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Radius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Clouds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Composition</a:t>
            </a:r>
          </a:p>
        </p:txBody>
      </p:sp>
    </p:spTree>
    <p:extLst>
      <p:ext uri="{BB962C8B-B14F-4D97-AF65-F5344CB8AC3E}">
        <p14:creationId xmlns:p14="http://schemas.microsoft.com/office/powerpoint/2010/main" val="207909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728599"/>
            <a:ext cx="7121137" cy="5129401"/>
            <a:chOff x="2022863" y="1729043"/>
            <a:chExt cx="7121137" cy="5129401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863" y="1729043"/>
              <a:ext cx="7121137" cy="512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347830" y="2133748"/>
              <a:ext cx="2001001" cy="846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14964" y="2152992"/>
              <a:ext cx="3540234" cy="16742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01267" y="3657597"/>
              <a:ext cx="2945457" cy="3050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00605" y="170548"/>
            <a:ext cx="4117445" cy="2961682"/>
            <a:chOff x="4917538" y="661605"/>
            <a:chExt cx="4117445" cy="2961682"/>
          </a:xfrm>
        </p:grpSpPr>
        <p:pic>
          <p:nvPicPr>
            <p:cNvPr id="11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09" r="40358"/>
            <a:stretch/>
          </p:blipFill>
          <p:spPr bwMode="auto">
            <a:xfrm>
              <a:off x="4917538" y="663236"/>
              <a:ext cx="4117445" cy="2960051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42" t="92581" r="22467" b="898"/>
            <a:stretch/>
          </p:blipFill>
          <p:spPr bwMode="auto">
            <a:xfrm>
              <a:off x="6092764" y="3370715"/>
              <a:ext cx="2942219" cy="24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" t="6489" r="94374" b="28745"/>
            <a:stretch/>
          </p:blipFill>
          <p:spPr bwMode="auto">
            <a:xfrm>
              <a:off x="4917538" y="661605"/>
              <a:ext cx="355600" cy="2216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1032933" y="4419600"/>
            <a:ext cx="1744134" cy="74506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345267" y="2879658"/>
            <a:ext cx="2555338" cy="159920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299200" y="2387375"/>
            <a:ext cx="2184400" cy="11875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53923" y="120685"/>
            <a:ext cx="4727441" cy="1453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 typical model of a hot Jupiter optical and near-IR Spectrum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4417" y="6158007"/>
            <a:ext cx="174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Knutson et al.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Griffith et al.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7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40" y="269410"/>
            <a:ext cx="4301539" cy="821079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Observations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17" y="1287322"/>
            <a:ext cx="4247538" cy="473096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 of A’s Kuiper 1.55m Telescope/Mont4k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Simultaneous U and B band observations of a full transit including several hours of out-of-transit baseline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Multiple nights of observations for each target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255" y="538826"/>
            <a:ext cx="4420405" cy="57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7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Multi Object Photometry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Screen Shot 2016-04-06 at 10.03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r="2958"/>
          <a:stretch>
            <a:fillRect/>
          </a:stretch>
        </p:blipFill>
        <p:spPr>
          <a:xfrm>
            <a:off x="207076" y="1205956"/>
            <a:ext cx="4488870" cy="470852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72906" y="1218798"/>
            <a:ext cx="4247538" cy="473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Remove effects of the Earth’s atmosphere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Fluctuations in Earth’s atmosphere are much larger than the planetary signal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Divide host star signal by signal from reference stars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076" y="5914481"/>
            <a:ext cx="448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Kuiper 1.55m/ Mont4k image of exoplanet XO-2N b star field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1080</Words>
  <Application>Microsoft Macintosh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 Study of the Effects of Underlying Assumptions in the Reduction of Multi-Object Photometry of Transiting Exoplanets</vt:lpstr>
      <vt:lpstr>Background: Exoplanets</vt:lpstr>
      <vt:lpstr>Transit Technique</vt:lpstr>
      <vt:lpstr>Transit Technique</vt:lpstr>
      <vt:lpstr>Hot Jupiter Exoplanets</vt:lpstr>
      <vt:lpstr>Rayleigh Scattering </vt:lpstr>
      <vt:lpstr>A typical model of a hot Jupiter optical and near-IR Spectrum</vt:lpstr>
      <vt:lpstr>Observations</vt:lpstr>
      <vt:lpstr>Multi Object Photometry</vt:lpstr>
      <vt:lpstr>Multi Object Photometry</vt:lpstr>
      <vt:lpstr>Main Question: What is the best way to select and treat the reference stars?  </vt:lpstr>
      <vt:lpstr>Multi Object Photometry</vt:lpstr>
      <vt:lpstr>Data Reductions and Results</vt:lpstr>
      <vt:lpstr>A New Variable Star?</vt:lpstr>
      <vt:lpstr>Conclusion</vt:lpstr>
      <vt:lpstr>Looking Forward</vt:lpstr>
      <vt:lpstr>References</vt:lpstr>
      <vt:lpstr>Specific Data Reduction Techniques</vt:lpstr>
      <vt:lpstr>Data Reductions and Results</vt:lpstr>
      <vt:lpstr>Data Reductions and 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the Effects of Underlying Assumptions in the Reduction of Multi-Object Photometry of Transiting Exoplanets</dc:title>
  <dc:creator>Morgan Fitzpatrick</dc:creator>
  <cp:lastModifiedBy>Morgan Fitzpatrick</cp:lastModifiedBy>
  <cp:revision>22</cp:revision>
  <dcterms:created xsi:type="dcterms:W3CDTF">2016-04-06T20:36:46Z</dcterms:created>
  <dcterms:modified xsi:type="dcterms:W3CDTF">2016-04-07T06:26:33Z</dcterms:modified>
</cp:coreProperties>
</file>